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86" r:id="rId9"/>
    <p:sldId id="263" r:id="rId10"/>
    <p:sldId id="288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85" r:id="rId19"/>
    <p:sldId id="287" r:id="rId20"/>
    <p:sldId id="284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72"/>
    <p:restoredTop sz="94650"/>
  </p:normalViewPr>
  <p:slideViewPr>
    <p:cSldViewPr snapToGrid="0" snapToObjects="1">
      <p:cViewPr varScale="1">
        <p:scale>
          <a:sx n="127" d="100"/>
          <a:sy n="127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A30C24-7FF2-4242-8546-33A0903AB6CC}" type="datetimeFigureOut">
              <a:rPr lang="it-IT" smtClean="0"/>
              <a:t>23/02/18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CE5956-9DF2-5E45-9E4F-170E4D665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3630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E5956-9DF2-5E45-9E4F-170E4D6658A5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1675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api.steampowered.com/" TargetMode="External"/><Relationship Id="rId2" Type="http://schemas.openxmlformats.org/officeDocument/2006/relationships/hyperlink" Target="https://www.opendota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773D5-BF59-A440-BA52-52F3D0995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2055" y="2404534"/>
            <a:ext cx="8201948" cy="1646302"/>
          </a:xfrm>
        </p:spPr>
        <p:txBody>
          <a:bodyPr/>
          <a:lstStyle/>
          <a:p>
            <a:r>
              <a:rPr lang="it-IT" dirty="0"/>
              <a:t>Progetto Data Technology &amp;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C1BC15-235D-2C45-AD28-85279FEB73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656284"/>
          </a:xfrm>
        </p:spPr>
        <p:txBody>
          <a:bodyPr>
            <a:normAutofit/>
          </a:bodyPr>
          <a:lstStyle/>
          <a:p>
            <a:r>
              <a:rPr lang="it-IT" dirty="0"/>
              <a:t>Progetto a cura di:</a:t>
            </a:r>
          </a:p>
          <a:p>
            <a:r>
              <a:rPr lang="it-IT" dirty="0"/>
              <a:t>Colella Matteo - 794028</a:t>
            </a:r>
          </a:p>
          <a:p>
            <a:r>
              <a:rPr lang="it-IT" dirty="0"/>
              <a:t>Costantini Matteo – 795125</a:t>
            </a:r>
          </a:p>
          <a:p>
            <a:r>
              <a:rPr lang="it-IT" dirty="0"/>
              <a:t>Gerosa Dario - 793636 </a:t>
            </a:r>
          </a:p>
        </p:txBody>
      </p:sp>
    </p:spTree>
    <p:extLst>
      <p:ext uri="{BB962C8B-B14F-4D97-AF65-F5344CB8AC3E}">
        <p14:creationId xmlns:p14="http://schemas.microsoft.com/office/powerpoint/2010/main" val="172511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777CD-C6B5-0A47-BFA1-1A4F1DCF1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Distribuzione Dataset </a:t>
            </a:r>
            <a:r>
              <a:rPr lang="it-IT" dirty="0" err="1"/>
              <a:t>matches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DCFEA0-4EF1-7F4F-8AB6-79954ED89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225" y="1270000"/>
            <a:ext cx="8065690" cy="485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441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F177A-7194-6C49-A120-FEF2FF07D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Descrittiva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8C528-86AB-5142-9DB1-61BC01E4C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7446"/>
            <a:ext cx="8596668" cy="3880773"/>
          </a:xfrm>
        </p:spPr>
        <p:txBody>
          <a:bodyPr/>
          <a:lstStyle/>
          <a:p>
            <a:r>
              <a:rPr lang="it-IT" dirty="0"/>
              <a:t>Percentuale di vittoria di ogni campione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4A8DC4-89E4-6B42-A879-6B9480316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7582411" cy="435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53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F177A-7194-6C49-A120-FEF2FF07D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Descrittiva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8C528-86AB-5142-9DB1-61BC01E4C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7446"/>
            <a:ext cx="8596668" cy="3880773"/>
          </a:xfrm>
        </p:spPr>
        <p:txBody>
          <a:bodyPr/>
          <a:lstStyle/>
          <a:p>
            <a:r>
              <a:rPr lang="it-IT" dirty="0"/>
              <a:t>Percentuale di vittoria in funzione della squadra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B1469C-BD99-484F-BECD-98DDB00FC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1"/>
            <a:ext cx="7461831" cy="441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45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F177A-7194-6C49-A120-FEF2FF07D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Descrittiva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8C528-86AB-5142-9DB1-61BC01E4C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7446"/>
            <a:ext cx="8596668" cy="3880773"/>
          </a:xfrm>
        </p:spPr>
        <p:txBody>
          <a:bodyPr/>
          <a:lstStyle/>
          <a:p>
            <a:r>
              <a:rPr lang="it-IT" dirty="0"/>
              <a:t>Durata media di una partita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F393B9-1A3C-C34E-81A0-1562C7D5D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19" y="1930400"/>
            <a:ext cx="7780851" cy="422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79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F177A-7194-6C49-A120-FEF2FF07D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Descrittiva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8C528-86AB-5142-9DB1-61BC01E4C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7446"/>
            <a:ext cx="8596668" cy="3880773"/>
          </a:xfrm>
        </p:spPr>
        <p:txBody>
          <a:bodyPr/>
          <a:lstStyle/>
          <a:p>
            <a:r>
              <a:rPr lang="it-IT" dirty="0"/>
              <a:t>Percentuale di vittoria in funzione della durata di una partita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11C983-A3A9-F54A-A63D-FE4C26761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7522121" cy="440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777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F177A-7194-6C49-A120-FEF2FF07D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Descrittiva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8C528-86AB-5142-9DB1-61BC01E4C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7446"/>
            <a:ext cx="8596668" cy="3880773"/>
          </a:xfrm>
        </p:spPr>
        <p:txBody>
          <a:bodyPr/>
          <a:lstStyle/>
          <a:p>
            <a:r>
              <a:rPr lang="it-IT" dirty="0" err="1"/>
              <a:t>Pick</a:t>
            </a:r>
            <a:r>
              <a:rPr lang="it-IT" dirty="0"/>
              <a:t> rate di ogni campione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4E74A9-49D7-2D42-959B-3301FE3D1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1"/>
            <a:ext cx="7401541" cy="446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403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773D5-BF59-A440-BA52-52F3D0995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2055" y="2112578"/>
            <a:ext cx="8201948" cy="1086919"/>
          </a:xfrm>
        </p:spPr>
        <p:txBody>
          <a:bodyPr/>
          <a:lstStyle/>
          <a:p>
            <a:r>
              <a:rPr lang="it-IT" dirty="0"/>
              <a:t>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C1BC15-235D-2C45-AD28-85279FEB73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656284"/>
          </a:xfrm>
        </p:spPr>
        <p:txBody>
          <a:bodyPr>
            <a:norm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78159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4">
            <a:extLst>
              <a:ext uri="{FF2B5EF4-FFF2-40B4-BE49-F238E27FC236}">
                <a16:creationId xmlns:a16="http://schemas.microsoft.com/office/drawing/2014/main" id="{BADB1684-DEB1-AD45-9C37-9410DFF976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487" y="1597689"/>
            <a:ext cx="5441809" cy="5085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57A71D-CE92-5A4B-87C9-160C4619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delle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C6F60-62AE-8C4F-9673-3D50678A0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5" y="1487157"/>
            <a:ext cx="8596668" cy="743578"/>
          </a:xfrm>
        </p:spPr>
        <p:txBody>
          <a:bodyPr/>
          <a:lstStyle/>
          <a:p>
            <a:r>
              <a:rPr lang="it-IT" dirty="0"/>
              <a:t>Matrice di correlazione del dataset heroes_stats</a:t>
            </a:r>
          </a:p>
        </p:txBody>
      </p:sp>
    </p:spTree>
    <p:extLst>
      <p:ext uri="{BB962C8B-B14F-4D97-AF65-F5344CB8AC3E}">
        <p14:creationId xmlns:p14="http://schemas.microsoft.com/office/powerpoint/2010/main" val="41961192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7A71D-CE92-5A4B-87C9-160C4619F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67957"/>
            <a:ext cx="8596668" cy="1320800"/>
          </a:xfrm>
        </p:spPr>
        <p:txBody>
          <a:bodyPr/>
          <a:lstStyle/>
          <a:p>
            <a:r>
              <a:rPr lang="it-IT" dirty="0"/>
              <a:t>Analisi delle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C6F60-62AE-8C4F-9673-3D50678A0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9928" y="1894673"/>
            <a:ext cx="2896589" cy="734645"/>
          </a:xfrm>
        </p:spPr>
        <p:txBody>
          <a:bodyPr>
            <a:normAutofit fontScale="92500"/>
          </a:bodyPr>
          <a:lstStyle/>
          <a:p>
            <a:r>
              <a:rPr lang="it-IT" dirty="0"/>
              <a:t>Pair-wise plot delle feature di heroes_stats</a:t>
            </a:r>
            <a:endParaRPr lang="it-IT" dirty="0">
              <a:highlight>
                <a:srgbClr val="FFFF00"/>
              </a:highligh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50C47F-DD4B-F247-ABA3-947665218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860095"/>
            <a:ext cx="6222594" cy="599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25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EBBB-4289-B94C-8F12-30970117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Distribuzione Dataset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678641-9BA7-4345-AB8F-B98464E0E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92" y="1310193"/>
            <a:ext cx="8068827" cy="4861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771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58052-5976-464A-B1F0-AA68D7A40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 dirty="0"/>
              <a:t>Obiettivo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D1A69-C955-2343-B579-FF9ED1B01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Integrazione di tre dataset riguardanti il videogame </a:t>
            </a:r>
            <a:r>
              <a:rPr lang="it-IT" sz="2500" i="1" dirty="0"/>
              <a:t>DOTA 2</a:t>
            </a:r>
          </a:p>
          <a:p>
            <a:pPr marL="0" indent="0">
              <a:buNone/>
            </a:pPr>
            <a:endParaRPr lang="it-IT" sz="2500" i="1" dirty="0"/>
          </a:p>
          <a:p>
            <a:r>
              <a:rPr lang="it-IT" sz="2500" dirty="0"/>
              <a:t>Clustering tramite K-</a:t>
            </a:r>
            <a:r>
              <a:rPr lang="it-IT" sz="2500" dirty="0" err="1"/>
              <a:t>Means</a:t>
            </a:r>
            <a:r>
              <a:rPr lang="it-IT" sz="2500" dirty="0"/>
              <a:t> del dataset integrato</a:t>
            </a:r>
          </a:p>
        </p:txBody>
      </p:sp>
    </p:spTree>
    <p:extLst>
      <p:ext uri="{BB962C8B-B14F-4D97-AF65-F5344CB8AC3E}">
        <p14:creationId xmlns:p14="http://schemas.microsoft.com/office/powerpoint/2010/main" val="9063400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712D4-6FB2-A14E-AD64-E8241E506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EF606-C533-F446-A6DB-4F10DA74A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Quattro esperimenti in totale</a:t>
            </a:r>
          </a:p>
          <a:p>
            <a:pPr lvl="1"/>
            <a:r>
              <a:rPr lang="it-IT" sz="1800" dirty="0"/>
              <a:t>Tutte le feature eccetto </a:t>
            </a:r>
            <a:r>
              <a:rPr lang="it-IT" sz="1800" i="1" dirty="0" err="1"/>
              <a:t>lost_perc</a:t>
            </a:r>
            <a:endParaRPr lang="it-IT" sz="1800" i="1" dirty="0"/>
          </a:p>
          <a:p>
            <a:pPr lvl="1"/>
            <a:r>
              <a:rPr lang="it-IT" sz="1800" dirty="0"/>
              <a:t>Tutte le feature eccetto </a:t>
            </a:r>
            <a:r>
              <a:rPr lang="it-IT" sz="1800" i="1" dirty="0" err="1"/>
              <a:t>lost_perc</a:t>
            </a:r>
            <a:r>
              <a:rPr lang="it-IT" sz="1800" dirty="0"/>
              <a:t> e </a:t>
            </a:r>
            <a:r>
              <a:rPr lang="it-IT" sz="1800" i="1" dirty="0" err="1"/>
              <a:t>gold_over_duration</a:t>
            </a:r>
            <a:endParaRPr lang="it-IT" sz="1800" dirty="0"/>
          </a:p>
          <a:p>
            <a:pPr lvl="1"/>
            <a:r>
              <a:rPr lang="it-IT" sz="1800" dirty="0"/>
              <a:t>Solo le prime sette feature</a:t>
            </a:r>
          </a:p>
          <a:p>
            <a:pPr lvl="1"/>
            <a:r>
              <a:rPr lang="it-IT" sz="1800" dirty="0"/>
              <a:t>Solo le prime sette feature e cinque cluster</a:t>
            </a:r>
          </a:p>
          <a:p>
            <a:r>
              <a:rPr lang="it-IT" sz="2000" dirty="0"/>
              <a:t>Per ogni esperimento, </a:t>
            </a:r>
            <a:r>
              <a:rPr lang="it-IT" sz="2000" dirty="0" err="1"/>
              <a:t>clustering</a:t>
            </a:r>
            <a:r>
              <a:rPr lang="it-IT" sz="2000" dirty="0"/>
              <a:t> ripetuto 100 volte in modo da avere risultati più robusti</a:t>
            </a:r>
          </a:p>
        </p:txBody>
      </p:sp>
    </p:spTree>
    <p:extLst>
      <p:ext uri="{BB962C8B-B14F-4D97-AF65-F5344CB8AC3E}">
        <p14:creationId xmlns:p14="http://schemas.microsoft.com/office/powerpoint/2010/main" val="39673850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701F5-0BB6-344A-80C3-4B453245F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Esperimento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1E5C3-D856-794F-AE31-A4D975081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640"/>
            <a:ext cx="8596668" cy="472079"/>
          </a:xfrm>
        </p:spPr>
        <p:txBody>
          <a:bodyPr/>
          <a:lstStyle/>
          <a:p>
            <a:r>
              <a:rPr lang="it-IT" sz="2000" dirty="0"/>
              <a:t>Utilizzo di tutte le feature eccetto </a:t>
            </a:r>
            <a:r>
              <a:rPr lang="it-IT" sz="2000" i="1" dirty="0" err="1"/>
              <a:t>lost_perc</a:t>
            </a:r>
            <a:endParaRPr lang="it-IT" sz="2000" i="1" dirty="0"/>
          </a:p>
          <a:p>
            <a:endParaRPr lang="it-IT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DC1049-3C79-404C-BCF0-AB2DEFE69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12" y="2957759"/>
            <a:ext cx="4296600" cy="3222450"/>
          </a:xfrm>
          <a:prstGeom prst="rect">
            <a:avLst/>
          </a:prstGeom>
        </p:spPr>
      </p:pic>
      <p:graphicFrame>
        <p:nvGraphicFramePr>
          <p:cNvPr id="9" name="Tabella 12">
            <a:extLst>
              <a:ext uri="{FF2B5EF4-FFF2-40B4-BE49-F238E27FC236}">
                <a16:creationId xmlns:a16="http://schemas.microsoft.com/office/drawing/2014/main" id="{8E5C8136-003B-8240-B0E6-0973F839F0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2209824"/>
              </p:ext>
            </p:extLst>
          </p:nvPr>
        </p:nvGraphicFramePr>
        <p:xfrm>
          <a:off x="4975666" y="2896814"/>
          <a:ext cx="2729684" cy="14630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659008882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640904656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1561448239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1061938774"/>
                    </a:ext>
                  </a:extLst>
                </a:gridCol>
              </a:tblGrid>
              <a:tr h="348931">
                <a:tc>
                  <a:txBody>
                    <a:bodyPr/>
                    <a:lstStyle/>
                    <a:p>
                      <a:r>
                        <a:rPr lang="it-IT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415983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r>
                        <a:rPr lang="it-I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1,17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414290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r>
                        <a:rPr lang="it-I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295355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1,17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477841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9842D11-E202-BF4F-A6DC-723EB09573B9}"/>
              </a:ext>
            </a:extLst>
          </p:cNvPr>
          <p:cNvSpPr txBox="1">
            <a:spLocks/>
          </p:cNvSpPr>
          <p:nvPr/>
        </p:nvSpPr>
        <p:spPr>
          <a:xfrm>
            <a:off x="4975664" y="2335416"/>
            <a:ext cx="2729684" cy="4720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Distanza inter-cluster</a:t>
            </a:r>
            <a:endParaRPr lang="it-IT" i="1" dirty="0"/>
          </a:p>
          <a:p>
            <a:endParaRPr lang="it-IT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7B5A1DD-29D7-254F-A729-1AB6EB2DAB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3561853"/>
              </p:ext>
            </p:extLst>
          </p:nvPr>
        </p:nvGraphicFramePr>
        <p:xfrm>
          <a:off x="4975665" y="5072215"/>
          <a:ext cx="2729685" cy="7416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909895">
                  <a:extLst>
                    <a:ext uri="{9D8B030D-6E8A-4147-A177-3AD203B41FA5}">
                      <a16:colId xmlns:a16="http://schemas.microsoft.com/office/drawing/2014/main" val="997935822"/>
                    </a:ext>
                  </a:extLst>
                </a:gridCol>
                <a:gridCol w="909895">
                  <a:extLst>
                    <a:ext uri="{9D8B030D-6E8A-4147-A177-3AD203B41FA5}">
                      <a16:colId xmlns:a16="http://schemas.microsoft.com/office/drawing/2014/main" val="2585948974"/>
                    </a:ext>
                  </a:extLst>
                </a:gridCol>
                <a:gridCol w="909895">
                  <a:extLst>
                    <a:ext uri="{9D8B030D-6E8A-4147-A177-3AD203B41FA5}">
                      <a16:colId xmlns:a16="http://schemas.microsoft.com/office/drawing/2014/main" val="26372912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444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0,28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015449"/>
                  </a:ext>
                </a:extLst>
              </a:tr>
            </a:tbl>
          </a:graphicData>
        </a:graphic>
      </p:graphicFrame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81401CE-E324-344C-8928-B417910F6C22}"/>
              </a:ext>
            </a:extLst>
          </p:cNvPr>
          <p:cNvSpPr txBox="1">
            <a:spLocks/>
          </p:cNvSpPr>
          <p:nvPr/>
        </p:nvSpPr>
        <p:spPr>
          <a:xfrm>
            <a:off x="4975664" y="4568984"/>
            <a:ext cx="2729684" cy="4720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Distanza intra-cluster</a:t>
            </a:r>
            <a:endParaRPr lang="it-IT" i="1" dirty="0"/>
          </a:p>
          <a:p>
            <a:endParaRPr lang="it-IT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51CFCBE-BD91-0A4E-B956-09444A55170D}"/>
              </a:ext>
            </a:extLst>
          </p:cNvPr>
          <p:cNvSpPr txBox="1">
            <a:spLocks/>
          </p:cNvSpPr>
          <p:nvPr/>
        </p:nvSpPr>
        <p:spPr>
          <a:xfrm>
            <a:off x="677334" y="2396360"/>
            <a:ext cx="3402297" cy="4720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Silhouette media al variare di k</a:t>
            </a:r>
            <a:endParaRPr lang="it-IT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590609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701F5-0BB6-344A-80C3-4B453245F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Esperimento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3445BF-EE07-1A49-B507-3EDE0D993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31" y="2019720"/>
            <a:ext cx="4267013" cy="34968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28C102-0521-C243-9E09-C969B804A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8518" y="2029768"/>
            <a:ext cx="4582057" cy="3576098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0C33005-7690-C94A-89A4-FE32424CC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640"/>
            <a:ext cx="8596668" cy="472079"/>
          </a:xfrm>
        </p:spPr>
        <p:txBody>
          <a:bodyPr/>
          <a:lstStyle/>
          <a:p>
            <a:r>
              <a:rPr lang="it-IT" sz="2000" dirty="0"/>
              <a:t>Utilizzo di tutte le feature eccetto </a:t>
            </a:r>
            <a:r>
              <a:rPr lang="it-IT" sz="2000" i="1" dirty="0" err="1"/>
              <a:t>lost_perc</a:t>
            </a:r>
            <a:endParaRPr lang="it-IT" sz="2000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986552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2833-DD93-7B41-ADA1-59956C78D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Esperimento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406B8D-8C5C-6F4D-8CE5-9C780ECBF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45565"/>
            <a:ext cx="7852083" cy="411359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D4381E9-A4D4-7545-B017-1D6C00A3C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640"/>
            <a:ext cx="8596668" cy="472079"/>
          </a:xfrm>
        </p:spPr>
        <p:txBody>
          <a:bodyPr/>
          <a:lstStyle/>
          <a:p>
            <a:r>
              <a:rPr lang="it-IT" sz="2000" dirty="0"/>
              <a:t>Utilizzo di tutte le feature eccetto </a:t>
            </a:r>
            <a:r>
              <a:rPr lang="it-IT" sz="2000" i="1" dirty="0" err="1"/>
              <a:t>lost_perc</a:t>
            </a:r>
            <a:endParaRPr lang="it-IT" sz="2000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228289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701F5-0BB6-344A-80C3-4B453245F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Esperimento 2</a:t>
            </a:r>
          </a:p>
        </p:txBody>
      </p:sp>
      <p:graphicFrame>
        <p:nvGraphicFramePr>
          <p:cNvPr id="9" name="Tabella 12">
            <a:extLst>
              <a:ext uri="{FF2B5EF4-FFF2-40B4-BE49-F238E27FC236}">
                <a16:creationId xmlns:a16="http://schemas.microsoft.com/office/drawing/2014/main" id="{8E5C8136-003B-8240-B0E6-0973F839F0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8288650"/>
              </p:ext>
            </p:extLst>
          </p:nvPr>
        </p:nvGraphicFramePr>
        <p:xfrm>
          <a:off x="4975666" y="2896814"/>
          <a:ext cx="2729684" cy="14630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659008882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640904656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1561448239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1061938774"/>
                    </a:ext>
                  </a:extLst>
                </a:gridCol>
              </a:tblGrid>
              <a:tr h="348931">
                <a:tc>
                  <a:txBody>
                    <a:bodyPr/>
                    <a:lstStyle/>
                    <a:p>
                      <a:r>
                        <a:rPr lang="it-IT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415983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r>
                        <a:rPr lang="it-I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414290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r>
                        <a:rPr lang="it-I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1,12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295355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1,12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477841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9842D11-E202-BF4F-A6DC-723EB09573B9}"/>
              </a:ext>
            </a:extLst>
          </p:cNvPr>
          <p:cNvSpPr txBox="1">
            <a:spLocks/>
          </p:cNvSpPr>
          <p:nvPr/>
        </p:nvSpPr>
        <p:spPr>
          <a:xfrm>
            <a:off x="4975664" y="2335416"/>
            <a:ext cx="2729684" cy="4720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Distanza inter-cluster</a:t>
            </a:r>
            <a:endParaRPr lang="it-IT" i="1" dirty="0"/>
          </a:p>
          <a:p>
            <a:endParaRPr lang="it-IT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7B5A1DD-29D7-254F-A729-1AB6EB2DAB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2318773"/>
              </p:ext>
            </p:extLst>
          </p:nvPr>
        </p:nvGraphicFramePr>
        <p:xfrm>
          <a:off x="4975665" y="5072215"/>
          <a:ext cx="2729685" cy="7416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909895">
                  <a:extLst>
                    <a:ext uri="{9D8B030D-6E8A-4147-A177-3AD203B41FA5}">
                      <a16:colId xmlns:a16="http://schemas.microsoft.com/office/drawing/2014/main" val="997935822"/>
                    </a:ext>
                  </a:extLst>
                </a:gridCol>
                <a:gridCol w="909895">
                  <a:extLst>
                    <a:ext uri="{9D8B030D-6E8A-4147-A177-3AD203B41FA5}">
                      <a16:colId xmlns:a16="http://schemas.microsoft.com/office/drawing/2014/main" val="2585948974"/>
                    </a:ext>
                  </a:extLst>
                </a:gridCol>
                <a:gridCol w="909895">
                  <a:extLst>
                    <a:ext uri="{9D8B030D-6E8A-4147-A177-3AD203B41FA5}">
                      <a16:colId xmlns:a16="http://schemas.microsoft.com/office/drawing/2014/main" val="26372912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444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0,22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015449"/>
                  </a:ext>
                </a:extLst>
              </a:tr>
            </a:tbl>
          </a:graphicData>
        </a:graphic>
      </p:graphicFrame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81401CE-E324-344C-8928-B417910F6C22}"/>
              </a:ext>
            </a:extLst>
          </p:cNvPr>
          <p:cNvSpPr txBox="1">
            <a:spLocks/>
          </p:cNvSpPr>
          <p:nvPr/>
        </p:nvSpPr>
        <p:spPr>
          <a:xfrm>
            <a:off x="4975664" y="4568984"/>
            <a:ext cx="2729684" cy="4720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Distanza intra-cluster</a:t>
            </a:r>
            <a:endParaRPr lang="it-IT" i="1" dirty="0"/>
          </a:p>
          <a:p>
            <a:endParaRPr lang="it-IT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51CFCBE-BD91-0A4E-B956-09444A55170D}"/>
              </a:ext>
            </a:extLst>
          </p:cNvPr>
          <p:cNvSpPr txBox="1">
            <a:spLocks/>
          </p:cNvSpPr>
          <p:nvPr/>
        </p:nvSpPr>
        <p:spPr>
          <a:xfrm>
            <a:off x="677334" y="2396360"/>
            <a:ext cx="3402297" cy="4720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Silhouette media al variare di k</a:t>
            </a:r>
            <a:endParaRPr lang="it-IT" i="1" dirty="0"/>
          </a:p>
          <a:p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8D26FF-296E-CD4D-9CFB-1198C0C54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231" y="2896813"/>
            <a:ext cx="3766561" cy="2917081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5D6280A-0BC8-5F42-82E2-08C2C51D8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640"/>
            <a:ext cx="8596668" cy="472079"/>
          </a:xfrm>
        </p:spPr>
        <p:txBody>
          <a:bodyPr/>
          <a:lstStyle/>
          <a:p>
            <a:r>
              <a:rPr lang="it-IT" sz="2000" dirty="0"/>
              <a:t>Utilizzo di tutte le feature eccetto </a:t>
            </a:r>
            <a:r>
              <a:rPr lang="it-IT" sz="2000" i="1" dirty="0" err="1"/>
              <a:t>lost_perc</a:t>
            </a:r>
            <a:r>
              <a:rPr lang="it-IT" sz="2000" i="1" dirty="0"/>
              <a:t> </a:t>
            </a:r>
            <a:r>
              <a:rPr lang="it-IT" sz="2000" dirty="0"/>
              <a:t>e</a:t>
            </a:r>
            <a:r>
              <a:rPr lang="it-IT" sz="2000" i="1" dirty="0"/>
              <a:t> </a:t>
            </a:r>
            <a:r>
              <a:rPr lang="it-IT" sz="2000" i="1" dirty="0" err="1"/>
              <a:t>gold_over_duration</a:t>
            </a:r>
            <a:endParaRPr lang="it-IT" sz="2000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440440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701F5-0BB6-344A-80C3-4B453245F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Esperimento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49E8E-662A-5B49-95BA-0BC6FCD22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95" y="2029768"/>
            <a:ext cx="4088823" cy="33108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51F271-4AA0-AF4B-93C5-EAAB5081F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5599" y="2029768"/>
            <a:ext cx="4557684" cy="354706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8F0B956-D4B3-F442-A807-CF65DD72E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640"/>
            <a:ext cx="8596668" cy="472079"/>
          </a:xfrm>
        </p:spPr>
        <p:txBody>
          <a:bodyPr/>
          <a:lstStyle/>
          <a:p>
            <a:r>
              <a:rPr lang="it-IT" sz="2000" dirty="0"/>
              <a:t>Utilizzo di tutte le feature eccetto </a:t>
            </a:r>
            <a:r>
              <a:rPr lang="it-IT" sz="2000" i="1" dirty="0" err="1"/>
              <a:t>lost_perc</a:t>
            </a:r>
            <a:r>
              <a:rPr lang="it-IT" sz="2000" i="1" dirty="0"/>
              <a:t> </a:t>
            </a:r>
            <a:r>
              <a:rPr lang="it-IT" sz="2000" dirty="0"/>
              <a:t>e </a:t>
            </a:r>
            <a:r>
              <a:rPr lang="it-IT" sz="2000" i="1" dirty="0" err="1"/>
              <a:t>gold_over_duration</a:t>
            </a:r>
            <a:endParaRPr lang="it-IT" sz="2000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186589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2833-DD93-7B41-ADA1-59956C78D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Esperimento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807D47-2D00-BB4B-83D4-29D60B452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7900209" cy="4138804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0D31248-D66C-8F49-8F9D-697D52BB7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640"/>
            <a:ext cx="8596668" cy="472079"/>
          </a:xfrm>
        </p:spPr>
        <p:txBody>
          <a:bodyPr/>
          <a:lstStyle/>
          <a:p>
            <a:r>
              <a:rPr lang="it-IT" sz="2000" dirty="0"/>
              <a:t>Utilizzo di tutte le feature eccetto </a:t>
            </a:r>
            <a:r>
              <a:rPr lang="it-IT" sz="2000" i="1" dirty="0" err="1"/>
              <a:t>lost_perc</a:t>
            </a:r>
            <a:r>
              <a:rPr lang="it-IT" sz="2000" i="1" dirty="0"/>
              <a:t> </a:t>
            </a:r>
            <a:r>
              <a:rPr lang="it-IT" sz="2000" dirty="0"/>
              <a:t>e </a:t>
            </a:r>
            <a:r>
              <a:rPr lang="it-IT" sz="2000" i="1" dirty="0" err="1"/>
              <a:t>gold_over_duration</a:t>
            </a:r>
            <a:endParaRPr lang="it-IT" sz="2000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039244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701F5-0BB6-344A-80C3-4B453245F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Esperimento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1E5C3-D856-794F-AE31-A4D975081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640"/>
            <a:ext cx="8596668" cy="472079"/>
          </a:xfrm>
        </p:spPr>
        <p:txBody>
          <a:bodyPr/>
          <a:lstStyle/>
          <a:p>
            <a:r>
              <a:rPr lang="it-IT" sz="2000" dirty="0"/>
              <a:t>Utilizzo delle prime sette feature</a:t>
            </a:r>
            <a:endParaRPr lang="it-IT" sz="2000" i="1" dirty="0"/>
          </a:p>
          <a:p>
            <a:endParaRPr lang="it-IT" dirty="0"/>
          </a:p>
        </p:txBody>
      </p:sp>
      <p:graphicFrame>
        <p:nvGraphicFramePr>
          <p:cNvPr id="9" name="Tabella 12">
            <a:extLst>
              <a:ext uri="{FF2B5EF4-FFF2-40B4-BE49-F238E27FC236}">
                <a16:creationId xmlns:a16="http://schemas.microsoft.com/office/drawing/2014/main" id="{8E5C8136-003B-8240-B0E6-0973F839F0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3407672"/>
              </p:ext>
            </p:extLst>
          </p:nvPr>
        </p:nvGraphicFramePr>
        <p:xfrm>
          <a:off x="4975664" y="2832904"/>
          <a:ext cx="3454902" cy="18288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44414">
                  <a:extLst>
                    <a:ext uri="{9D8B030D-6E8A-4147-A177-3AD203B41FA5}">
                      <a16:colId xmlns:a16="http://schemas.microsoft.com/office/drawing/2014/main" val="659008882"/>
                    </a:ext>
                  </a:extLst>
                </a:gridCol>
                <a:gridCol w="777622">
                  <a:extLst>
                    <a:ext uri="{9D8B030D-6E8A-4147-A177-3AD203B41FA5}">
                      <a16:colId xmlns:a16="http://schemas.microsoft.com/office/drawing/2014/main" val="640904656"/>
                    </a:ext>
                  </a:extLst>
                </a:gridCol>
                <a:gridCol w="777622">
                  <a:extLst>
                    <a:ext uri="{9D8B030D-6E8A-4147-A177-3AD203B41FA5}">
                      <a16:colId xmlns:a16="http://schemas.microsoft.com/office/drawing/2014/main" val="1561448239"/>
                    </a:ext>
                  </a:extLst>
                </a:gridCol>
                <a:gridCol w="777622">
                  <a:extLst>
                    <a:ext uri="{9D8B030D-6E8A-4147-A177-3AD203B41FA5}">
                      <a16:colId xmlns:a16="http://schemas.microsoft.com/office/drawing/2014/main" val="1061938774"/>
                    </a:ext>
                  </a:extLst>
                </a:gridCol>
                <a:gridCol w="777622">
                  <a:extLst>
                    <a:ext uri="{9D8B030D-6E8A-4147-A177-3AD203B41FA5}">
                      <a16:colId xmlns:a16="http://schemas.microsoft.com/office/drawing/2014/main" val="100906979"/>
                    </a:ext>
                  </a:extLst>
                </a:gridCol>
              </a:tblGrid>
              <a:tr h="348931">
                <a:tc>
                  <a:txBody>
                    <a:bodyPr/>
                    <a:lstStyle/>
                    <a:p>
                      <a:r>
                        <a:rPr lang="it-IT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1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415983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r>
                        <a:rPr lang="it-IT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414290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r>
                        <a:rPr lang="it-IT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1,07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295355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r>
                        <a:rPr lang="it-IT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477841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r>
                        <a:rPr lang="it-IT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1,07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397049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9842D11-E202-BF4F-A6DC-723EB09573B9}"/>
              </a:ext>
            </a:extLst>
          </p:cNvPr>
          <p:cNvSpPr txBox="1">
            <a:spLocks/>
          </p:cNvSpPr>
          <p:nvPr/>
        </p:nvSpPr>
        <p:spPr>
          <a:xfrm>
            <a:off x="4975664" y="2335416"/>
            <a:ext cx="2729684" cy="4720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Distanza inter-cluster</a:t>
            </a:r>
            <a:endParaRPr lang="it-IT" i="1" dirty="0"/>
          </a:p>
          <a:p>
            <a:endParaRPr lang="it-IT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7B5A1DD-29D7-254F-A729-1AB6EB2DAB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383473"/>
              </p:ext>
            </p:extLst>
          </p:nvPr>
        </p:nvGraphicFramePr>
        <p:xfrm>
          <a:off x="4975665" y="5303325"/>
          <a:ext cx="3454904" cy="7416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63726">
                  <a:extLst>
                    <a:ext uri="{9D8B030D-6E8A-4147-A177-3AD203B41FA5}">
                      <a16:colId xmlns:a16="http://schemas.microsoft.com/office/drawing/2014/main" val="997935822"/>
                    </a:ext>
                  </a:extLst>
                </a:gridCol>
                <a:gridCol w="863726">
                  <a:extLst>
                    <a:ext uri="{9D8B030D-6E8A-4147-A177-3AD203B41FA5}">
                      <a16:colId xmlns:a16="http://schemas.microsoft.com/office/drawing/2014/main" val="2585948974"/>
                    </a:ext>
                  </a:extLst>
                </a:gridCol>
                <a:gridCol w="863726">
                  <a:extLst>
                    <a:ext uri="{9D8B030D-6E8A-4147-A177-3AD203B41FA5}">
                      <a16:colId xmlns:a16="http://schemas.microsoft.com/office/drawing/2014/main" val="2637291271"/>
                    </a:ext>
                  </a:extLst>
                </a:gridCol>
                <a:gridCol w="863726">
                  <a:extLst>
                    <a:ext uri="{9D8B030D-6E8A-4147-A177-3AD203B41FA5}">
                      <a16:colId xmlns:a16="http://schemas.microsoft.com/office/drawing/2014/main" val="34351256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1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444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0,15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0,13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015449"/>
                  </a:ext>
                </a:extLst>
              </a:tr>
            </a:tbl>
          </a:graphicData>
        </a:graphic>
      </p:graphicFrame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81401CE-E324-344C-8928-B417910F6C22}"/>
              </a:ext>
            </a:extLst>
          </p:cNvPr>
          <p:cNvSpPr txBox="1">
            <a:spLocks/>
          </p:cNvSpPr>
          <p:nvPr/>
        </p:nvSpPr>
        <p:spPr>
          <a:xfrm>
            <a:off x="4975664" y="4800094"/>
            <a:ext cx="2729684" cy="4720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Distanza intra-cluster</a:t>
            </a:r>
            <a:endParaRPr lang="it-IT" i="1" dirty="0"/>
          </a:p>
          <a:p>
            <a:endParaRPr lang="it-IT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51CFCBE-BD91-0A4E-B956-09444A55170D}"/>
              </a:ext>
            </a:extLst>
          </p:cNvPr>
          <p:cNvSpPr txBox="1">
            <a:spLocks/>
          </p:cNvSpPr>
          <p:nvPr/>
        </p:nvSpPr>
        <p:spPr>
          <a:xfrm>
            <a:off x="677334" y="2396360"/>
            <a:ext cx="3402297" cy="4720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Silhouette media al variare di k</a:t>
            </a:r>
            <a:endParaRPr lang="it-IT" i="1" dirty="0"/>
          </a:p>
          <a:p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3A01EC-3E15-494A-B89E-191D4199C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08" y="2807495"/>
            <a:ext cx="4180302" cy="323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9708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701F5-0BB6-344A-80C3-4B453245F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Esperimento 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6AA74-9840-FB47-BF58-1C7AC504F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89" y="2090055"/>
            <a:ext cx="3946201" cy="31953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605B12-D08A-9942-B452-5F367B09F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3390" y="2090054"/>
            <a:ext cx="4570600" cy="3557119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9C2FE1F-7CE5-194A-87B4-DD779018C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640"/>
            <a:ext cx="8596668" cy="472079"/>
          </a:xfrm>
        </p:spPr>
        <p:txBody>
          <a:bodyPr/>
          <a:lstStyle/>
          <a:p>
            <a:r>
              <a:rPr lang="it-IT" sz="2000" dirty="0"/>
              <a:t>Utilizzo delle prime sette feature</a:t>
            </a:r>
            <a:endParaRPr lang="it-IT" sz="2000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926407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2833-DD93-7B41-ADA1-59956C78D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Esperimento 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B59BF7-B235-0F4C-9FC6-1A3D15293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5" y="2000737"/>
            <a:ext cx="7813522" cy="409339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A8FDF4B-96E8-4B4A-9480-0BA2281E8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640"/>
            <a:ext cx="8596668" cy="472079"/>
          </a:xfrm>
        </p:spPr>
        <p:txBody>
          <a:bodyPr/>
          <a:lstStyle/>
          <a:p>
            <a:r>
              <a:rPr lang="it-IT" sz="2000" dirty="0"/>
              <a:t>Utilizzo delle prime sette feature</a:t>
            </a:r>
            <a:endParaRPr lang="it-IT" sz="2000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3170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773D5-BF59-A440-BA52-52F3D0995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2055" y="2112578"/>
            <a:ext cx="8201948" cy="1086919"/>
          </a:xfrm>
        </p:spPr>
        <p:txBody>
          <a:bodyPr/>
          <a:lstStyle/>
          <a:p>
            <a:r>
              <a:rPr lang="it-IT" dirty="0"/>
              <a:t>Data Technology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C1BC15-235D-2C45-AD28-85279FEB73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656284"/>
          </a:xfrm>
        </p:spPr>
        <p:txBody>
          <a:bodyPr>
            <a:norm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547164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08AF4-0688-E74B-AACA-7CB7FDB4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Esperimento 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03477E-2FE1-9448-9C70-5AB960C6E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009" y="2091169"/>
            <a:ext cx="6164298" cy="338517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8385413-0AEA-E846-9FCE-D20D8090927F}"/>
              </a:ext>
            </a:extLst>
          </p:cNvPr>
          <p:cNvSpPr txBox="1">
            <a:spLocks/>
          </p:cNvSpPr>
          <p:nvPr/>
        </p:nvSpPr>
        <p:spPr>
          <a:xfrm>
            <a:off x="677334" y="2075735"/>
            <a:ext cx="2764593" cy="23957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Cluster:</a:t>
            </a:r>
          </a:p>
          <a:p>
            <a:pPr lvl="1"/>
            <a:r>
              <a:rPr lang="it-IT" dirty="0"/>
              <a:t>0 - Fighter</a:t>
            </a:r>
          </a:p>
          <a:p>
            <a:pPr lvl="1"/>
            <a:r>
              <a:rPr lang="it-IT" dirty="0"/>
              <a:t>1 – Split-pusher</a:t>
            </a:r>
          </a:p>
          <a:p>
            <a:pPr lvl="1"/>
            <a:r>
              <a:rPr lang="it-IT" dirty="0"/>
              <a:t>2 - Tank</a:t>
            </a:r>
          </a:p>
          <a:p>
            <a:pPr lvl="1"/>
            <a:r>
              <a:rPr lang="it-IT" dirty="0"/>
              <a:t>3 - </a:t>
            </a:r>
            <a:r>
              <a:rPr lang="it-IT" dirty="0" err="1"/>
              <a:t>Carry</a:t>
            </a:r>
            <a:endParaRPr lang="it-IT" dirty="0"/>
          </a:p>
          <a:p>
            <a:pPr lvl="1"/>
            <a:r>
              <a:rPr lang="it-IT" dirty="0"/>
              <a:t>4 - </a:t>
            </a:r>
            <a:r>
              <a:rPr lang="it-IT" dirty="0" err="1"/>
              <a:t>Support</a:t>
            </a:r>
            <a:endParaRPr lang="it-IT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58E5B37-7BEE-C14E-863E-424D8CC3A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640"/>
            <a:ext cx="8596668" cy="472079"/>
          </a:xfrm>
        </p:spPr>
        <p:txBody>
          <a:bodyPr/>
          <a:lstStyle/>
          <a:p>
            <a:r>
              <a:rPr lang="it-IT" sz="2000" dirty="0"/>
              <a:t>Utilizzo delle prime sette feature e cinque cluster</a:t>
            </a:r>
            <a:endParaRPr lang="it-IT" sz="2000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12247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C56BE8-4961-F247-8AD7-CCD471955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9794" y="1804577"/>
            <a:ext cx="3524834" cy="19468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A08AF4-0688-E74B-AACA-7CB7FDB4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Esperimento 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62E538-8AFA-6245-B324-F438F9EC6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3" y="3991793"/>
            <a:ext cx="7606815" cy="221808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3686F5-E2E4-2F40-A160-9CE1C767CFB4}"/>
              </a:ext>
            </a:extLst>
          </p:cNvPr>
          <p:cNvSpPr txBox="1">
            <a:spLocks/>
          </p:cNvSpPr>
          <p:nvPr/>
        </p:nvSpPr>
        <p:spPr>
          <a:xfrm>
            <a:off x="677334" y="2075734"/>
            <a:ext cx="4768873" cy="1330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/>
              <a:t>72 campioni su 110 assegnati al cluster corretto</a:t>
            </a:r>
          </a:p>
          <a:p>
            <a:pPr lvl="1"/>
            <a:r>
              <a:rPr lang="it-IT" dirty="0"/>
              <a:t>Accuratezza: ~65%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7BE2191-25CB-8B41-9327-454AD3A01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640"/>
            <a:ext cx="8596668" cy="472079"/>
          </a:xfrm>
        </p:spPr>
        <p:txBody>
          <a:bodyPr/>
          <a:lstStyle/>
          <a:p>
            <a:r>
              <a:rPr lang="it-IT" sz="2000" dirty="0"/>
              <a:t>Utilizzo delle prime sette feature e cinque cluster</a:t>
            </a:r>
            <a:endParaRPr lang="it-IT" sz="2000" i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363269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1A394-2C16-984C-BDCA-2BD5C3C3D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C0ADD-C68B-8B42-83CC-107DC8355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78752"/>
            <a:ext cx="8596668" cy="3880773"/>
          </a:xfrm>
        </p:spPr>
        <p:txBody>
          <a:bodyPr>
            <a:normAutofit/>
          </a:bodyPr>
          <a:lstStyle/>
          <a:p>
            <a:r>
              <a:rPr lang="it-IT" sz="2200" dirty="0"/>
              <a:t>Il numero di cluster ottimale trovato utilizzando il K-</a:t>
            </a:r>
            <a:r>
              <a:rPr lang="it-IT" sz="2200" dirty="0" err="1"/>
              <a:t>Means</a:t>
            </a:r>
            <a:r>
              <a:rPr lang="it-IT" sz="2200" dirty="0"/>
              <a:t> è di 3/4</a:t>
            </a:r>
          </a:p>
          <a:p>
            <a:r>
              <a:rPr lang="it-IT" sz="2200" dirty="0"/>
              <a:t>Il </a:t>
            </a:r>
            <a:r>
              <a:rPr lang="it-IT" sz="2200" dirty="0" err="1"/>
              <a:t>clustering</a:t>
            </a:r>
            <a:r>
              <a:rPr lang="it-IT" sz="2200" dirty="0"/>
              <a:t> non tende a </a:t>
            </a:r>
            <a:r>
              <a:rPr lang="it-IT" sz="2200" dirty="0" err="1"/>
              <a:t>clusterizzare</a:t>
            </a:r>
            <a:r>
              <a:rPr lang="it-IT" sz="2200" dirty="0"/>
              <a:t> in base alla "forza" di un campione, ma è più riscontrabile una </a:t>
            </a:r>
            <a:r>
              <a:rPr lang="it-IT" sz="2200" dirty="0" err="1"/>
              <a:t>clusterizzazione</a:t>
            </a:r>
            <a:r>
              <a:rPr lang="it-IT" sz="2200" dirty="0"/>
              <a:t> in base al ruolo</a:t>
            </a:r>
          </a:p>
          <a:p>
            <a:r>
              <a:rPr lang="it-IT" sz="2200" dirty="0"/>
              <a:t>~65% di accuratezza su cinque cluster (numero di ruoli principali)</a:t>
            </a:r>
          </a:p>
        </p:txBody>
      </p:sp>
    </p:spTree>
    <p:extLst>
      <p:ext uri="{BB962C8B-B14F-4D97-AF65-F5344CB8AC3E}">
        <p14:creationId xmlns:p14="http://schemas.microsoft.com/office/powerpoint/2010/main" val="697997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61EF4-A65C-184D-92FF-F59745833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 dirty="0"/>
              <a:t>Dataset iniziali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E69EC-6A6E-1C46-BB9F-4F65721FC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Origine: </a:t>
            </a:r>
            <a:r>
              <a:rPr lang="it-IT" dirty="0" err="1"/>
              <a:t>Kaggle</a:t>
            </a:r>
            <a:endParaRPr lang="it-IT" dirty="0"/>
          </a:p>
          <a:p>
            <a:pPr lvl="1"/>
            <a:r>
              <a:rPr lang="it-IT" dirty="0"/>
              <a:t>Costruito inizialmente utilizzando le API di:</a:t>
            </a:r>
          </a:p>
          <a:p>
            <a:pPr lvl="2"/>
            <a:r>
              <a:rPr lang="it-IT" dirty="0">
                <a:hlinkClick r:id="rId2"/>
              </a:rPr>
              <a:t>https://www.opendota.com/</a:t>
            </a:r>
            <a:endParaRPr lang="it-IT" dirty="0"/>
          </a:p>
          <a:p>
            <a:pPr lvl="2"/>
            <a:r>
              <a:rPr lang="it-IT" dirty="0">
                <a:hlinkClick r:id="rId3"/>
              </a:rPr>
              <a:t>http://api.steampowered.com/</a:t>
            </a:r>
            <a:endParaRPr lang="it-IT" dirty="0"/>
          </a:p>
          <a:p>
            <a:endParaRPr lang="it-IT" dirty="0"/>
          </a:p>
          <a:p>
            <a:r>
              <a:rPr lang="it-IT" dirty="0"/>
              <a:t>Tre dataset:</a:t>
            </a:r>
          </a:p>
          <a:p>
            <a:pPr lvl="1"/>
            <a:r>
              <a:rPr lang="it-IT" dirty="0"/>
              <a:t>Nomi dei campioni</a:t>
            </a:r>
          </a:p>
          <a:p>
            <a:pPr lvl="1"/>
            <a:r>
              <a:rPr lang="it-IT" dirty="0"/>
              <a:t>Risultati di una partita</a:t>
            </a:r>
          </a:p>
          <a:p>
            <a:pPr lvl="1"/>
            <a:r>
              <a:rPr lang="it-IT" dirty="0"/>
              <a:t>Prestazione di un giocatore in una partita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C47F0E-BEA9-ED4C-9241-C5E28B7E2F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672" y="1600509"/>
            <a:ext cx="1685333" cy="444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705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8D02A-C634-3E47-ABD7-67157F02D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3815"/>
          </a:xfrm>
        </p:spPr>
        <p:txBody>
          <a:bodyPr/>
          <a:lstStyle/>
          <a:p>
            <a:r>
              <a:rPr lang="it-IT" dirty="0"/>
              <a:t>Struttura 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7526E0-1EC4-EB4F-9D94-2DCD60179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992" y="3837579"/>
            <a:ext cx="3011711" cy="20111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B6F433-06EE-454B-98ED-1810429F7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023" y="2762516"/>
            <a:ext cx="4826876" cy="3086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88B18A-F73D-9945-A15D-0F8721AC57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3881" y="1303415"/>
            <a:ext cx="3353605" cy="1970243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C2A20BB-0F53-C340-9CB9-EEF111116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29821"/>
            <a:ext cx="5432250" cy="1261109"/>
          </a:xfrm>
        </p:spPr>
        <p:txBody>
          <a:bodyPr>
            <a:normAutofit/>
          </a:bodyPr>
          <a:lstStyle/>
          <a:p>
            <a:r>
              <a:rPr lang="it-IT" dirty="0"/>
              <a:t>Dataset </a:t>
            </a:r>
            <a:r>
              <a:rPr lang="it-IT" dirty="0" err="1"/>
              <a:t>matches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Feature iniziali: 71</a:t>
            </a:r>
          </a:p>
          <a:p>
            <a:pPr lvl="1"/>
            <a:r>
              <a:rPr lang="it-IT" dirty="0"/>
              <a:t>Feature utilizzate: 16</a:t>
            </a:r>
          </a:p>
        </p:txBody>
      </p:sp>
    </p:spTree>
    <p:extLst>
      <p:ext uri="{BB962C8B-B14F-4D97-AF65-F5344CB8AC3E}">
        <p14:creationId xmlns:p14="http://schemas.microsoft.com/office/powerpoint/2010/main" val="3492624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6539C-492C-0240-AEEA-806EDB201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di Qualità (</a:t>
            </a:r>
            <a:r>
              <a:rPr lang="it-IT" dirty="0" err="1"/>
              <a:t>pre</a:t>
            </a:r>
            <a:r>
              <a:rPr lang="it-IT" dirty="0"/>
              <a:t>-integrazione)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5D767-154E-8746-B62A-BEFB0E5F5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0480"/>
            <a:ext cx="8596668" cy="4849810"/>
          </a:xfrm>
        </p:spPr>
        <p:txBody>
          <a:bodyPr>
            <a:normAutofit/>
          </a:bodyPr>
          <a:lstStyle/>
          <a:p>
            <a:r>
              <a:rPr lang="it-IT" sz="1600" dirty="0"/>
              <a:t>Numero di </a:t>
            </a:r>
            <a:r>
              <a:rPr lang="it-IT" sz="1600" dirty="0" err="1"/>
              <a:t>tuple</a:t>
            </a:r>
            <a:r>
              <a:rPr lang="it-IT" sz="1600" dirty="0"/>
              <a:t>: 500 000</a:t>
            </a:r>
          </a:p>
          <a:p>
            <a:r>
              <a:rPr lang="it-IT" sz="1600" dirty="0"/>
              <a:t>Numero di attributi: 71</a:t>
            </a:r>
          </a:p>
          <a:p>
            <a:r>
              <a:rPr lang="it-IT" sz="1600" dirty="0"/>
              <a:t>Numero di valori </a:t>
            </a:r>
            <a:r>
              <a:rPr lang="it-IT" sz="1600" i="1" dirty="0" err="1"/>
              <a:t>null</a:t>
            </a:r>
            <a:r>
              <a:rPr lang="it-IT" sz="1600" dirty="0"/>
              <a:t>: 11 038 020</a:t>
            </a:r>
          </a:p>
          <a:p>
            <a:r>
              <a:rPr lang="it-IT" sz="1600" dirty="0"/>
              <a:t>Numero di valori della tabella: 35 000 000</a:t>
            </a:r>
          </a:p>
          <a:p>
            <a:r>
              <a:rPr lang="it-IT" sz="1600" dirty="0"/>
              <a:t>Completezza tabella: 68,91%</a:t>
            </a:r>
          </a:p>
          <a:p>
            <a:r>
              <a:rPr lang="it-IT" sz="1600" dirty="0"/>
              <a:t>Completezza tabella utilizzata: 95,07%</a:t>
            </a:r>
          </a:p>
          <a:p>
            <a:endParaRPr lang="it-IT" dirty="0"/>
          </a:p>
          <a:p>
            <a:r>
              <a:rPr lang="it-IT" dirty="0"/>
              <a:t>Consistenza</a:t>
            </a:r>
          </a:p>
          <a:p>
            <a:pPr lvl="1"/>
            <a:r>
              <a:rPr lang="it-IT" dirty="0"/>
              <a:t>499 963 corrispondenze su 500 000 in </a:t>
            </a:r>
            <a:r>
              <a:rPr lang="it-IT" dirty="0" err="1"/>
              <a:t>matches</a:t>
            </a:r>
            <a:endParaRPr lang="it-IT" dirty="0"/>
          </a:p>
          <a:p>
            <a:pPr lvl="1"/>
            <a:r>
              <a:rPr lang="it-IT" dirty="0"/>
              <a:t>Due identificatori di campioni mancanti</a:t>
            </a:r>
          </a:p>
          <a:p>
            <a:endParaRPr lang="it-IT" dirty="0"/>
          </a:p>
          <a:p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D4B2AF-6A29-5F4D-BF70-255414958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0" y="1347019"/>
            <a:ext cx="2222500" cy="2755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63BDF2-4E84-0A43-ADCF-F9E362986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0" y="1406083"/>
            <a:ext cx="2005725" cy="24832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A1AD51-09B4-344B-83A9-17412C568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9313" y="4296380"/>
            <a:ext cx="2328041" cy="101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120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D14D2-52EF-274B-82BC-FF78192CE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Processo di Integrazione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8D33695-D53D-E74B-8EEE-32EB58847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859140"/>
            <a:ext cx="8596668" cy="336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54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0486C-31FD-2243-B544-FD92BF986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Integrati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706EA3-4E4B-8246-B83B-D4EE02391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70681"/>
            <a:ext cx="5130613" cy="458120"/>
          </a:xfrm>
        </p:spPr>
        <p:txBody>
          <a:bodyPr/>
          <a:lstStyle/>
          <a:p>
            <a:r>
              <a:rPr lang="it-IT" dirty="0"/>
              <a:t>Dataset heroes_stats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934F87-BB48-464F-AFBA-7C3EE4707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228" y="4129871"/>
            <a:ext cx="4237816" cy="20029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F61B5E-10EF-194F-9E98-498F945E5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963895"/>
            <a:ext cx="4618147" cy="15727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732D4F-B992-4B41-89F3-031952E9A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5481" y="1963896"/>
            <a:ext cx="4345185" cy="1572762"/>
          </a:xfrm>
          <a:prstGeom prst="rect">
            <a:avLst/>
          </a:prstGeom>
        </p:spPr>
      </p:pic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776B3CC7-AAB7-0C46-81C4-765BE3BB5ABA}"/>
              </a:ext>
            </a:extLst>
          </p:cNvPr>
          <p:cNvSpPr txBox="1">
            <a:spLocks/>
          </p:cNvSpPr>
          <p:nvPr/>
        </p:nvSpPr>
        <p:spPr>
          <a:xfrm>
            <a:off x="677333" y="4129871"/>
            <a:ext cx="5130613" cy="458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Dataset </a:t>
            </a:r>
            <a:r>
              <a:rPr lang="it-IT" dirty="0" err="1"/>
              <a:t>matches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3873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C04C2-1400-A042-90D6-B1B1F55D2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di Qualità (post-integrazione)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0BA5E0-8344-6D4A-86F2-6C74B301E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98171"/>
            <a:ext cx="8596668" cy="4343191"/>
          </a:xfrm>
        </p:spPr>
        <p:txBody>
          <a:bodyPr>
            <a:normAutofit lnSpcReduction="10000"/>
          </a:bodyPr>
          <a:lstStyle/>
          <a:p>
            <a:r>
              <a:rPr lang="it-IT" dirty="0"/>
              <a:t>Numero di </a:t>
            </a:r>
            <a:r>
              <a:rPr lang="it-IT" dirty="0" err="1"/>
              <a:t>tuple</a:t>
            </a:r>
            <a:r>
              <a:rPr lang="it-IT" dirty="0"/>
              <a:t>: 499 963</a:t>
            </a:r>
          </a:p>
          <a:p>
            <a:r>
              <a:rPr lang="it-IT" dirty="0"/>
              <a:t>Numero di attributi: 11</a:t>
            </a:r>
          </a:p>
          <a:p>
            <a:r>
              <a:rPr lang="it-IT" dirty="0"/>
              <a:t>Numero di valori </a:t>
            </a:r>
            <a:r>
              <a:rPr lang="it-IT" i="1" dirty="0" err="1"/>
              <a:t>null</a:t>
            </a:r>
            <a:r>
              <a:rPr lang="it-IT" dirty="0"/>
              <a:t>: 0</a:t>
            </a:r>
          </a:p>
          <a:p>
            <a:r>
              <a:rPr lang="it-IT" dirty="0"/>
              <a:t>Numero di valori della tabella: 5 499 593</a:t>
            </a:r>
          </a:p>
          <a:p>
            <a:r>
              <a:rPr lang="it-IT" dirty="0"/>
              <a:t>Completezza tabella: 100%</a:t>
            </a:r>
          </a:p>
          <a:p>
            <a:endParaRPr lang="it-IT" dirty="0"/>
          </a:p>
          <a:p>
            <a:r>
              <a:rPr lang="it-IT" dirty="0"/>
              <a:t>Numero di </a:t>
            </a:r>
            <a:r>
              <a:rPr lang="it-IT" dirty="0" err="1"/>
              <a:t>tuple</a:t>
            </a:r>
            <a:r>
              <a:rPr lang="it-IT" dirty="0"/>
              <a:t>: 110</a:t>
            </a:r>
          </a:p>
          <a:p>
            <a:r>
              <a:rPr lang="it-IT" dirty="0"/>
              <a:t>Numero di attributi: 13</a:t>
            </a:r>
          </a:p>
          <a:p>
            <a:r>
              <a:rPr lang="it-IT" dirty="0"/>
              <a:t>Numero di valori </a:t>
            </a:r>
            <a:r>
              <a:rPr lang="it-IT" i="1" dirty="0" err="1"/>
              <a:t>null</a:t>
            </a:r>
            <a:r>
              <a:rPr lang="it-IT" dirty="0"/>
              <a:t>: 0</a:t>
            </a:r>
          </a:p>
          <a:p>
            <a:r>
              <a:rPr lang="it-IT" dirty="0"/>
              <a:t>Numero di valori della tabella: 1 430</a:t>
            </a:r>
          </a:p>
          <a:p>
            <a:r>
              <a:rPr lang="it-IT" dirty="0"/>
              <a:t>Completezza tabella: 100%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A5E297-EC5C-8144-BCA4-E7A0C0068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6999" y="1712685"/>
            <a:ext cx="2704831" cy="19192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1B3ECE-F40E-5F47-84AC-CF276411D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131" y="3967285"/>
            <a:ext cx="2890569" cy="207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48288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419</TotalTime>
  <Words>676</Words>
  <Application>Microsoft Macintosh PowerPoint</Application>
  <PresentationFormat>Widescreen</PresentationFormat>
  <Paragraphs>196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Trebuchet MS</vt:lpstr>
      <vt:lpstr>Wingdings 3</vt:lpstr>
      <vt:lpstr>Facet</vt:lpstr>
      <vt:lpstr>Progetto Data Technology &amp; Machine Learning</vt:lpstr>
      <vt:lpstr>Obiettivo</vt:lpstr>
      <vt:lpstr>Data Technology</vt:lpstr>
      <vt:lpstr>Dataset iniziali</vt:lpstr>
      <vt:lpstr>Struttura Dataset</vt:lpstr>
      <vt:lpstr>Analisi di Qualità (pre-integrazione)</vt:lpstr>
      <vt:lpstr>Processo di Integrazione</vt:lpstr>
      <vt:lpstr>Dataset Integrati</vt:lpstr>
      <vt:lpstr>Analisi di Qualità (post-integrazione) </vt:lpstr>
      <vt:lpstr>Distribuzione Dataset matches</vt:lpstr>
      <vt:lpstr>Analisi Descrittiva</vt:lpstr>
      <vt:lpstr>Analisi Descrittiva</vt:lpstr>
      <vt:lpstr>Analisi Descrittiva</vt:lpstr>
      <vt:lpstr>Analisi Descrittiva</vt:lpstr>
      <vt:lpstr>Analisi Descrittiva</vt:lpstr>
      <vt:lpstr>Machine Learning</vt:lpstr>
      <vt:lpstr>Analisi delle Feature</vt:lpstr>
      <vt:lpstr>Analisi delle Feature</vt:lpstr>
      <vt:lpstr>Distribuzione Dataset</vt:lpstr>
      <vt:lpstr>Esperimenti</vt:lpstr>
      <vt:lpstr>Esperimento 1</vt:lpstr>
      <vt:lpstr>Esperimento 1</vt:lpstr>
      <vt:lpstr>Esperimento 1</vt:lpstr>
      <vt:lpstr>Esperimento 2</vt:lpstr>
      <vt:lpstr>Esperimento 2</vt:lpstr>
      <vt:lpstr>Esperimento 2</vt:lpstr>
      <vt:lpstr>Esperimento 3</vt:lpstr>
      <vt:lpstr>Esperimento 3</vt:lpstr>
      <vt:lpstr>Esperimento 3</vt:lpstr>
      <vt:lpstr>Esperimento 4</vt:lpstr>
      <vt:lpstr>Esperimento 4</vt:lpstr>
      <vt:lpstr>Conclusioni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Data Technology &amp; Machine Learning</dc:title>
  <dc:creator>Matteo Angelo Costantini</dc:creator>
  <cp:lastModifiedBy>Matteo Angelo Costantini</cp:lastModifiedBy>
  <cp:revision>28</cp:revision>
  <dcterms:created xsi:type="dcterms:W3CDTF">2018-02-14T13:21:20Z</dcterms:created>
  <dcterms:modified xsi:type="dcterms:W3CDTF">2018-02-23T08:03:30Z</dcterms:modified>
</cp:coreProperties>
</file>

<file path=docProps/thumbnail.jpeg>
</file>